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0" r:id="rId3"/>
    <p:sldId id="267" r:id="rId4"/>
    <p:sldId id="262" r:id="rId5"/>
    <p:sldId id="268" r:id="rId6"/>
    <p:sldId id="257" r:id="rId7"/>
    <p:sldId id="264" r:id="rId8"/>
    <p:sldId id="259" r:id="rId9"/>
    <p:sldId id="260" r:id="rId10"/>
    <p:sldId id="265" r:id="rId11"/>
    <p:sldId id="263" r:id="rId12"/>
    <p:sldId id="269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94856"/>
  </p:normalViewPr>
  <p:slideViewPr>
    <p:cSldViewPr snapToGrid="0">
      <p:cViewPr>
        <p:scale>
          <a:sx n="118" d="100"/>
          <a:sy n="118" d="100"/>
        </p:scale>
        <p:origin x="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A261-F8FC-DF99-BA5A-BEC1098C0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B047B-56CA-024D-BA04-4A654A5E3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C268B-9A50-2A33-80F8-DAB5E34C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43FEE-2151-215F-B367-5E18570F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C00FF-08FF-C023-5B09-8301B9F0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35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432D-E04E-FBC7-6114-6DBCF146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07B73-5BDA-CC64-A0B3-034CC188E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F46EC-0C5B-A8FC-79D3-C90CB7D9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1CB35-86EF-091C-2D89-959DC7F0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AA39-BEC6-B8DD-1CBC-AD7F3A46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5DF3A-F0D4-6388-6E6B-8BB8D741A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DB993-AB98-B4EB-2D16-926083CAC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B810D-1D3F-77DF-AB20-0BC3146F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8DDF-2ED5-39A1-38EB-4F101401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D976-AC07-FAD9-1F70-5719A073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08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8192-3EA0-DCFD-04ED-9D58F7F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1E74-98D4-E104-797C-D9C853703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ADE55-43D6-8226-1C7C-DCB205DE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0FB9-E90E-8A8B-AE4D-37A951BE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1A5A9-F13D-9959-8B25-6E3C9391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2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B8BE-C544-636B-CB22-E2780ADC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244BF-0402-23C1-77FA-B8F8EF08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C94EC-E732-88C5-AA39-E0AAE4F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9A933-BBAE-BFC6-C544-504256E5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152A-C496-3BF0-E2DC-CD3F1161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20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A8B6-1C84-A084-3FC8-4E377CD1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2593-A4E4-FEEB-F343-37C7B1A51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02AA5-41D3-9E50-8D05-8F12B1871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434ED-A8B1-E5C6-5E31-B6B3F75D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FFCFF-E71E-F26D-F0BF-E43F1126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85B0-9E9C-8004-D736-7FF7A0CF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23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905C-6FF5-6DBE-0C41-2EA7D07F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16CDB-4C06-5201-C647-C3B8CF63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0C709-95BD-5568-D5EA-62722C970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28F97-D718-DE5F-A363-19AAB712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FAB23-231C-1353-C635-3BB284AEA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90DEB-B75F-4FF0-7846-425330E3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15523-9AA2-1F1E-88B9-18648600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784EA0-FC0A-5CE0-0D53-478C54B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1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F0EF-1FE9-C298-0EA2-F830C407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C13F0-6F46-E3ED-D1C8-E819B365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7127B-8B95-C236-1141-FC18BF90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FAE24-510B-8C2A-C694-55E94732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9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FF27-4EF9-FC5D-C371-77AFD118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B8B63-07AD-DC7A-F839-99137D6F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EAC8F-6D73-1C69-9B5C-24EAB6FE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46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80C1-57F6-A01A-DBCD-D3913A7C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6925-CF93-0E60-6D14-EF1B1E9E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40A49-3C3E-6C19-0EA4-6B6583366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31A70-5721-4D0D-2F8C-1DA80ACA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FDCC-B766-D55D-C118-D80C5A12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53BFC-93F4-8ED0-1645-37F018AF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87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0495-8EAB-A36D-C5CB-70D01A8C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D2BBB-2206-236C-FF1E-151F0E11E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A57B2-76CA-32C2-B3C2-7C70B7CE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CE15A-BAFD-A5CC-462A-E3697D92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10ADE-06B2-DC8C-9061-4A1FA147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00167-E90C-535A-CA58-690CED51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16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16572-8AE7-523B-3599-86F4837B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304F2-2821-45F6-1773-445BEBBB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6A8E2-285C-E284-C539-90D794FCC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8319-C541-FF45-89AD-4B5B611D5DC2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4DFE-5B72-201D-C98B-4C2BDFDA1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4EE51-CA64-D026-4EC3-72A5917D3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F685-B519-3747-9581-875A694F2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89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2AB9-FC1F-47FD-4AEF-04A64016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数据</a:t>
            </a:r>
            <a:endParaRPr lang="en-GB" dirty="0"/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6D5044F3-1398-DDBE-F929-2795C5EA7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6" y="1463418"/>
            <a:ext cx="11632348" cy="32391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837FE5-AD83-DB90-141B-06DC6D436A53}"/>
              </a:ext>
            </a:extLst>
          </p:cNvPr>
          <p:cNvSpPr txBox="1">
            <a:spLocks/>
          </p:cNvSpPr>
          <p:nvPr/>
        </p:nvSpPr>
        <p:spPr>
          <a:xfrm>
            <a:off x="838200" y="4731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任务</a:t>
            </a:r>
            <a:r>
              <a:rPr lang="zh-CN" altLang="en-US" dirty="0"/>
              <a:t>：找到高突变率区域</a:t>
            </a:r>
            <a:r>
              <a:rPr lang="en-US" altLang="zh-CN" dirty="0"/>
              <a:t>(Hot spot)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1FD227-65D7-1486-B47B-792D3EF49B69}"/>
              </a:ext>
            </a:extLst>
          </p:cNvPr>
          <p:cNvSpPr txBox="1">
            <a:spLocks/>
          </p:cNvSpPr>
          <p:nvPr/>
        </p:nvSpPr>
        <p:spPr>
          <a:xfrm>
            <a:off x="838200" y="56379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GB" dirty="0"/>
              <a:t>思路</a:t>
            </a:r>
            <a:r>
              <a:rPr lang="zh-CN" altLang="en-US" dirty="0"/>
              <a:t>：无监督学习 </a:t>
            </a:r>
            <a:r>
              <a:rPr lang="en-US" altLang="zh-CN" dirty="0"/>
              <a:t>-</a:t>
            </a:r>
            <a:r>
              <a:rPr lang="zh-CN" altLang="en-US" dirty="0"/>
              <a:t> 聚类 </a:t>
            </a:r>
            <a:r>
              <a:rPr lang="en-US" altLang="zh-CN" dirty="0"/>
              <a:t>–</a:t>
            </a:r>
            <a:r>
              <a:rPr lang="zh-CN" altLang="en-US" dirty="0"/>
              <a:t> 评价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42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94DE-8701-385B-B5B2-A71E57A0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21" y="495211"/>
            <a:ext cx="4648343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Entropy</a:t>
            </a:r>
            <a:br>
              <a:rPr lang="en-US" sz="4800" b="1" dirty="0">
                <a:solidFill>
                  <a:schemeClr val="bg1"/>
                </a:solidFill>
              </a:rPr>
            </a:b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49A32B6-7FD2-442D-7A34-1CA861B7B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1940" y="2815434"/>
            <a:ext cx="5167896" cy="1799644"/>
          </a:xfrm>
        </p:spPr>
      </p:pic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D9A05F6-695B-55B7-943D-B3F3DDA480F7}"/>
              </a:ext>
            </a:extLst>
          </p:cNvPr>
          <p:cNvSpPr txBox="1">
            <a:spLocks/>
          </p:cNvSpPr>
          <p:nvPr/>
        </p:nvSpPr>
        <p:spPr>
          <a:xfrm>
            <a:off x="6441839" y="518071"/>
            <a:ext cx="5610261" cy="18769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本质是在检查是否有聚类含过多点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越小越好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P(x)</a:t>
            </a:r>
            <a:r>
              <a:rPr lang="zh-CN" altLang="en-US" dirty="0"/>
              <a:t>是该聚类簇占总聚类的占比</a:t>
            </a:r>
            <a:endParaRPr lang="en-US" altLang="zh-CN" dirty="0"/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B0A583E8-8B8D-E328-4D9D-2BE63367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1" y="2159089"/>
            <a:ext cx="6517579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9A5D-EEC1-B7CC-587D-7C5EA596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Permutation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455F-E0E6-D8CA-C1F1-8A68D4782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H0 : cluster isn’t high mutation cluster</a:t>
            </a:r>
          </a:p>
          <a:p>
            <a:r>
              <a:rPr lang="en-GB" dirty="0"/>
              <a:t>H1 : cluster is high mutation cluster</a:t>
            </a:r>
          </a:p>
          <a:p>
            <a:endParaRPr lang="en-GB" dirty="0"/>
          </a:p>
          <a:p>
            <a:r>
              <a:rPr lang="en-GB" dirty="0"/>
              <a:t>Observed mean mutation : </a:t>
            </a:r>
            <a:r>
              <a:rPr lang="zh-CN" alt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(972*1)</a:t>
            </a:r>
            <a:endParaRPr lang="en-GB" dirty="0"/>
          </a:p>
          <a:p>
            <a:r>
              <a:rPr lang="en-GB" dirty="0"/>
              <a:t>Permutated mean mutation :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_1,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_2, …. ,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_100000 (972*1)</a:t>
            </a:r>
          </a:p>
          <a:p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dirty="0"/>
              <a:t>Check if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μ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&gt;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95% percentile</a:t>
            </a:r>
          </a:p>
          <a:p>
            <a:r>
              <a:rPr lang="en-US" dirty="0" err="1">
                <a:solidFill>
                  <a:srgbClr val="4D5156"/>
                </a:solidFill>
                <a:latin typeface="arial" panose="020B0604020202020204" pitchFamily="34" charset="0"/>
              </a:rPr>
              <a:t>如果大于</a:t>
            </a:r>
            <a:r>
              <a:rPr lang="zh-CN" altLang="en-US" dirty="0">
                <a:solidFill>
                  <a:srgbClr val="4D5156"/>
                </a:solidFill>
                <a:latin typeface="arial" panose="020B0604020202020204" pitchFamily="34" charset="0"/>
              </a:rPr>
              <a:t>，则拒绝</a:t>
            </a:r>
            <a:r>
              <a:rPr lang="en-US" altLang="zh-CN" dirty="0">
                <a:solidFill>
                  <a:srgbClr val="4D5156"/>
                </a:solidFill>
                <a:latin typeface="arial" panose="020B0604020202020204" pitchFamily="34" charset="0"/>
              </a:rPr>
              <a:t>H0</a:t>
            </a:r>
            <a:r>
              <a:rPr lang="zh-CN" altLang="en-US" dirty="0">
                <a:solidFill>
                  <a:srgbClr val="4D5156"/>
                </a:solidFill>
                <a:latin typeface="arial" panose="020B0604020202020204" pitchFamily="34" charset="0"/>
              </a:rPr>
              <a:t>， 证明是高突变率区域</a:t>
            </a:r>
            <a:endParaRPr lang="en-GB" dirty="0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ED8708E9-B87C-7A4E-5B35-B7773014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877" y="681037"/>
            <a:ext cx="4867409" cy="29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5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FD20-6DB0-EDB8-627B-0FADAEE8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Permutation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9B4C0-CDFA-E869-D9BF-D7090A747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优势</a:t>
            </a:r>
            <a:endParaRPr lang="en-US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 </a:t>
            </a: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不需要对总体分布形式做出假设。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可以处理小样本数据。</a:t>
            </a:r>
            <a:endParaRPr lang="en-US" altLang="zh-CN" dirty="0">
              <a:solidFill>
                <a:srgbClr val="050E17"/>
              </a:solidFill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不需要满足正态性和方差齐性等条件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不容易受到极端值的影响。</a:t>
            </a:r>
            <a:endParaRPr lang="en-US" altLang="zh-CN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劣势</a:t>
            </a:r>
            <a:r>
              <a:rPr lang="zh-CN" altLang="en-US" dirty="0"/>
              <a:t>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计算量比较大。</a:t>
            </a:r>
            <a:endParaRPr lang="en-US" altLang="zh-CN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b="0" i="0" dirty="0">
                <a:solidFill>
                  <a:srgbClr val="050E17"/>
                </a:solidFill>
                <a:effectLst/>
                <a:latin typeface="-apple-system"/>
              </a:rPr>
              <a:t>对于多个比较问题需要进行校正。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44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F88C-B82C-4FB0-BC53-59BBCC9E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主要逻辑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AD70-AF76-5727-7DB1-17D96E50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256"/>
            <a:ext cx="10515600" cy="4351338"/>
          </a:xfrm>
        </p:spPr>
        <p:txBody>
          <a:bodyPr/>
          <a:lstStyle/>
          <a:p>
            <a:r>
              <a:rPr lang="en-GB" dirty="0" err="1"/>
              <a:t>对什么聚类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什么方法聚类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怎么评价聚类好坏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24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93B-D379-8966-2F4C-0EF6D892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diagram of a flowchart&#10;&#10;Description automatically generated">
            <a:extLst>
              <a:ext uri="{FF2B5EF4-FFF2-40B4-BE49-F238E27FC236}">
                <a16:creationId xmlns:a16="http://schemas.microsoft.com/office/drawing/2014/main" id="{4E6FAE7F-57FB-6434-A623-177065E0E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195" y="144576"/>
            <a:ext cx="10948086" cy="6548174"/>
          </a:xfrm>
        </p:spPr>
      </p:pic>
    </p:spTree>
    <p:extLst>
      <p:ext uri="{BB962C8B-B14F-4D97-AF65-F5344CB8AC3E}">
        <p14:creationId xmlns:p14="http://schemas.microsoft.com/office/powerpoint/2010/main" val="268319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91DB-B251-1101-E823-F3E280C6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WAP</a:t>
            </a:r>
          </a:p>
        </p:txBody>
      </p:sp>
      <p:pic>
        <p:nvPicPr>
          <p:cNvPr id="5" name="Content Placeholder 4" descr="A screenshot of a paper&#10;&#10;Description automatically generated">
            <a:extLst>
              <a:ext uri="{FF2B5EF4-FFF2-40B4-BE49-F238E27FC236}">
                <a16:creationId xmlns:a16="http://schemas.microsoft.com/office/drawing/2014/main" id="{DFD5BB54-EA2C-49C0-8070-1E540E3FF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683" y="188227"/>
            <a:ext cx="8184201" cy="6304648"/>
          </a:xfrm>
        </p:spPr>
      </p:pic>
    </p:spTree>
    <p:extLst>
      <p:ext uri="{BB962C8B-B14F-4D97-AF65-F5344CB8AC3E}">
        <p14:creationId xmlns:p14="http://schemas.microsoft.com/office/powerpoint/2010/main" val="270280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8B54-E411-63BE-303D-1AEF1D59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B295-9B38-BCB3-9CA7-0BBE7BE7A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zh-CN" altLang="en-US" dirty="0"/>
              <a:t> ：</a:t>
            </a:r>
            <a:r>
              <a:rPr lang="en-GB" dirty="0" err="1"/>
              <a:t>轮廓系数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越大越好</a:t>
            </a:r>
            <a:endParaRPr lang="en-GB" dirty="0"/>
          </a:p>
          <a:p>
            <a:r>
              <a:rPr lang="en-GB" dirty="0"/>
              <a:t>D</a:t>
            </a:r>
            <a:r>
              <a:rPr lang="zh-CN" altLang="en-US" dirty="0"/>
              <a:t> ：</a:t>
            </a:r>
            <a:r>
              <a:rPr lang="en-GB" dirty="0" err="1"/>
              <a:t>邓恩指数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越大越好</a:t>
            </a:r>
            <a:endParaRPr lang="en-GB" dirty="0"/>
          </a:p>
          <a:p>
            <a:r>
              <a:rPr lang="en-GB" dirty="0"/>
              <a:t>CH</a:t>
            </a:r>
            <a:r>
              <a:rPr lang="zh-CN" altLang="en-US" dirty="0"/>
              <a:t>：</a:t>
            </a:r>
            <a:r>
              <a:rPr lang="en-GB" dirty="0" err="1"/>
              <a:t>方差比计算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越大越好</a:t>
            </a:r>
            <a:endParaRPr lang="en-GB" dirty="0"/>
          </a:p>
          <a:p>
            <a:r>
              <a:rPr lang="en-GB" dirty="0" err="1"/>
              <a:t>WSS</a:t>
            </a:r>
            <a:r>
              <a:rPr lang="zh-CN" altLang="en-US" dirty="0"/>
              <a:t>（</a:t>
            </a:r>
            <a:r>
              <a:rPr lang="en-US" altLang="zh-CN" dirty="0"/>
              <a:t>Within-Cluster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squares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 越小越好</a:t>
            </a:r>
            <a:endParaRPr lang="en-US" altLang="zh-CN" dirty="0"/>
          </a:p>
          <a:p>
            <a:r>
              <a:rPr lang="en-US" altLang="zh-CN" dirty="0"/>
              <a:t>Entropy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越小越好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S%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D%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CH%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(1-WSS%) + (1-Entropy%)</a:t>
            </a:r>
          </a:p>
          <a:p>
            <a:r>
              <a:rPr lang="zh-CN" altLang="en-CN" dirty="0"/>
              <a:t>簇间</a:t>
            </a:r>
            <a:r>
              <a:rPr lang="zh-CN" altLang="en-US" dirty="0"/>
              <a:t>分割</a:t>
            </a:r>
            <a:r>
              <a:rPr lang="zh-CN" altLang="en-CN" dirty="0"/>
              <a:t>度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簇内紧密度</a:t>
            </a:r>
            <a:endParaRPr lang="en-US" altLang="zh-CN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37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6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9B4A3-1A37-C723-C536-B7D62D1E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轮廓系数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57DD341-B7E9-0B1B-FB74-13DE5748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404" y="689185"/>
            <a:ext cx="4829945" cy="1283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500" b="0" i="0" dirty="0">
                <a:effectLst/>
              </a:rPr>
              <a:t>每个样本点到其簇内样本的距离，与其最近簇结构之间距离之差</a:t>
            </a:r>
            <a:endParaRPr lang="en-US" altLang="zh-CN" sz="2500" b="0" i="0" dirty="0">
              <a:effectLst/>
            </a:endParaRPr>
          </a:p>
          <a:p>
            <a:pPr marL="0" indent="0">
              <a:buNone/>
            </a:pPr>
            <a:r>
              <a:rPr lang="zh-CN" altLang="en-US" sz="2500" dirty="0"/>
              <a:t>越大越好</a:t>
            </a:r>
            <a:endParaRPr lang="en-US" sz="25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838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63C619E-68DF-5C42-7E4A-A4EC2611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05" y="2135981"/>
            <a:ext cx="4613803" cy="3921731"/>
          </a:xfrm>
          <a:prstGeom prst="rect">
            <a:avLst/>
          </a:prstGeom>
        </p:spPr>
      </p:pic>
      <p:pic>
        <p:nvPicPr>
          <p:cNvPr id="9" name="Picture 8" descr="A math equations and symbols&#10;&#10;Description automatically generated">
            <a:extLst>
              <a:ext uri="{FF2B5EF4-FFF2-40B4-BE49-F238E27FC236}">
                <a16:creationId xmlns:a16="http://schemas.microsoft.com/office/drawing/2014/main" id="{3B886073-F7F2-A73A-5298-15A06520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64" y="4979991"/>
            <a:ext cx="4239022" cy="1645738"/>
          </a:xfrm>
          <a:prstGeom prst="rect">
            <a:avLst/>
          </a:prstGeom>
        </p:spPr>
      </p:pic>
      <p:pic>
        <p:nvPicPr>
          <p:cNvPr id="14" name="Picture 1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65FEF99-D276-3EB9-08E1-735740EAB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94" y="1921845"/>
            <a:ext cx="4239022" cy="1712140"/>
          </a:xfrm>
          <a:prstGeom prst="rect">
            <a:avLst/>
          </a:prstGeom>
        </p:spPr>
      </p:pic>
      <p:pic>
        <p:nvPicPr>
          <p:cNvPr id="17" name="Picture 1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03091C34-98C9-E2DC-6A8B-E23527627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464" y="3702564"/>
            <a:ext cx="4212751" cy="11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6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9B4A3-1A37-C723-C536-B7D62D1E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05" y="1072732"/>
            <a:ext cx="5339897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Dunn Validity Index</a:t>
            </a:r>
            <a:br>
              <a:rPr lang="en-US" sz="40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i="0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邓恩指数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57DD341-B7E9-0B1B-FB74-13DE5748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6" y="1046872"/>
            <a:ext cx="5340204" cy="225676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/>
              <a:t>分子为聚类簇间样本的最小距离</a:t>
            </a:r>
            <a:endParaRPr lang="en-US" altLang="zh-CN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/>
              <a:t>分母为聚类簇内样本的最大距离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类间距离越大，类内距离越小</a:t>
            </a:r>
            <a:endParaRPr lang="en-US" altLang="zh-CN" dirty="0"/>
          </a:p>
          <a:p>
            <a:pPr marL="0" indent="0">
              <a:spcAft>
                <a:spcPts val="600"/>
              </a:spcAft>
              <a:buNone/>
            </a:pPr>
            <a:r>
              <a:rPr lang="zh-CN" altLang="en-US" dirty="0"/>
              <a:t>    </a:t>
            </a:r>
            <a:r>
              <a:rPr lang="en-US" dirty="0"/>
              <a:t>DVI</a:t>
            </a:r>
            <a:r>
              <a:rPr lang="zh-CN" altLang="en-US" dirty="0"/>
              <a:t>指数的值越大，聚类性能越好。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19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838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96479A0B-65D2-DD5D-47E1-36F139E0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4" y="2359683"/>
            <a:ext cx="4673600" cy="3890773"/>
          </a:xfrm>
          <a:prstGeom prst="rect">
            <a:avLst/>
          </a:prstGeom>
        </p:spPr>
      </p:pic>
      <p:pic>
        <p:nvPicPr>
          <p:cNvPr id="4" name="Content Placeholder 4" descr="A math equations and numbers&#10;&#10;Description automatically generated">
            <a:extLst>
              <a:ext uri="{FF2B5EF4-FFF2-40B4-BE49-F238E27FC236}">
                <a16:creationId xmlns:a16="http://schemas.microsoft.com/office/drawing/2014/main" id="{545777B6-3FB3-7575-46F9-1323D640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6" y="3611185"/>
            <a:ext cx="5340204" cy="26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6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6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9B4A3-1A37-C723-C536-B7D62D1E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05" y="1072732"/>
            <a:ext cx="5339897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Calinski-Harabasz</a:t>
            </a:r>
            <a:r>
              <a:rPr lang="en-GB" sz="4000" dirty="0">
                <a:solidFill>
                  <a:schemeClr val="bg1"/>
                </a:solidFill>
              </a:rPr>
              <a:t> index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 err="1">
                <a:solidFill>
                  <a:schemeClr val="bg1"/>
                </a:solidFill>
              </a:rPr>
              <a:t>方差比计算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57DD341-B7E9-0B1B-FB74-13DE5748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5" y="852195"/>
            <a:ext cx="4290037" cy="12837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zh-CN" altLang="en-US" sz="2500" dirty="0"/>
              <a:t>本质是所有簇内距离和，</a:t>
            </a:r>
            <a:endParaRPr lang="en-US" altLang="zh-CN" sz="2500" dirty="0"/>
          </a:p>
          <a:p>
            <a:pPr marL="0" indent="0">
              <a:buNone/>
            </a:pPr>
            <a:r>
              <a:rPr lang="zh-CN" altLang="en-US" sz="2500" dirty="0"/>
              <a:t>与簇间距离和的比值</a:t>
            </a:r>
            <a:endParaRPr lang="en-US" altLang="zh-CN" sz="2500" dirty="0"/>
          </a:p>
          <a:p>
            <a:pPr marL="0" indent="0">
              <a:buNone/>
            </a:pPr>
            <a:r>
              <a:rPr lang="zh-CN" altLang="en-US" sz="2500" dirty="0"/>
              <a:t>越大越好</a:t>
            </a:r>
            <a:endParaRPr lang="en-US" altLang="zh-CN" sz="2500" dirty="0"/>
          </a:p>
          <a:p>
            <a:pPr marL="0" indent="0">
              <a:buNone/>
            </a:pPr>
            <a:endParaRPr lang="en-GB" sz="25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838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96479A0B-65D2-DD5D-47E1-36F139E0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28" y="2374097"/>
            <a:ext cx="4638972" cy="3861945"/>
          </a:xfrm>
          <a:prstGeom prst="rect">
            <a:avLst/>
          </a:prstGeom>
        </p:spPr>
      </p:pic>
      <p:pic>
        <p:nvPicPr>
          <p:cNvPr id="7" name="Picture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3B6BB7F0-D0BE-62AF-EAAE-603F48FF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5" y="2135981"/>
            <a:ext cx="5283200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65FA3C-315E-1C3E-8F6B-9617ACC16F3A}"/>
              </a:ext>
            </a:extLst>
          </p:cNvPr>
          <p:cNvSpPr txBox="1"/>
          <p:nvPr/>
        </p:nvSpPr>
        <p:spPr>
          <a:xfrm>
            <a:off x="6333344" y="5430137"/>
            <a:ext cx="5858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表示簇数量，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个簇中的所有样本，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个簇对应的簇中心，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个簇中样本的数量，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表示所有样本的数量，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表示全局簇中心。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33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94DE-8701-385B-B5B2-A71E57A0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21" y="495211"/>
            <a:ext cx="4648343" cy="162727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i="0">
                <a:solidFill>
                  <a:schemeClr val="bg1"/>
                </a:solidFill>
                <a:effectLst/>
              </a:rPr>
              <a:t>WSS</a:t>
            </a:r>
            <a:br>
              <a:rPr lang="en-US" sz="4800" b="1" i="0">
                <a:solidFill>
                  <a:schemeClr val="bg1"/>
                </a:solidFill>
                <a:effectLst/>
              </a:rPr>
            </a:br>
            <a:r>
              <a:rPr lang="en-GB" sz="4800" b="1">
                <a:solidFill>
                  <a:schemeClr val="bg1"/>
                </a:solidFill>
              </a:rPr>
              <a:t>Within-Cluster Sum of Squares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550AEC5-4B67-3024-82D5-EA246A84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6" y="2662672"/>
            <a:ext cx="4638972" cy="386194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A776803-7D55-5426-C3DA-4BDCC6389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139" y="838699"/>
            <a:ext cx="4290037" cy="1283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CN" altLang="en-US" sz="2500" dirty="0"/>
              <a:t>本质是所有簇内距离和</a:t>
            </a:r>
            <a:endParaRPr lang="en-US" altLang="zh-CN" sz="2500" dirty="0"/>
          </a:p>
          <a:p>
            <a:pPr marL="0" indent="0">
              <a:buNone/>
            </a:pPr>
            <a:r>
              <a:rPr lang="zh-CN" altLang="en-US" sz="2500" dirty="0"/>
              <a:t>越小越好</a:t>
            </a:r>
            <a:endParaRPr lang="en-US" altLang="zh-CN" sz="2500" dirty="0"/>
          </a:p>
        </p:txBody>
      </p:sp>
      <p:pic>
        <p:nvPicPr>
          <p:cNvPr id="15" name="Content Placeholder 6" descr="A diagram of a triangle with a triangle and a triangle with a triangle and a triangle with a triangle with a triangle and a triangle with a triangle with a triangle with a triangle and a triangle with&#10;&#10;Description automatically generated">
            <a:extLst>
              <a:ext uri="{FF2B5EF4-FFF2-40B4-BE49-F238E27FC236}">
                <a16:creationId xmlns:a16="http://schemas.microsoft.com/office/drawing/2014/main" id="{7B549680-8EF7-C141-3A49-64FCCB75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3534" b="-1"/>
          <a:stretch/>
        </p:blipFill>
        <p:spPr>
          <a:xfrm>
            <a:off x="7137231" y="2275247"/>
            <a:ext cx="4208043" cy="419532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095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6907</TotalTime>
  <Words>415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Arial</vt:lpstr>
      <vt:lpstr>Calibri</vt:lpstr>
      <vt:lpstr>Calibri Light</vt:lpstr>
      <vt:lpstr>Open Sans</vt:lpstr>
      <vt:lpstr>Office Theme</vt:lpstr>
      <vt:lpstr>数据</vt:lpstr>
      <vt:lpstr>主要逻辑</vt:lpstr>
      <vt:lpstr>PowerPoint Presentation</vt:lpstr>
      <vt:lpstr>WAP</vt:lpstr>
      <vt:lpstr>PowerPoint Presentation</vt:lpstr>
      <vt:lpstr>轮廓系数</vt:lpstr>
      <vt:lpstr>Dunn Validity Index 邓恩指数</vt:lpstr>
      <vt:lpstr>Calinski-Harabasz index 方差比计算</vt:lpstr>
      <vt:lpstr>WSS Within-Cluster Sum of Squares</vt:lpstr>
      <vt:lpstr>Entropy </vt:lpstr>
      <vt:lpstr>Permutation based test</vt:lpstr>
      <vt:lpstr>Permutation based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Liangxiao LI</dc:creator>
  <cp:lastModifiedBy>Liangxiao LI</cp:lastModifiedBy>
  <cp:revision>5</cp:revision>
  <dcterms:created xsi:type="dcterms:W3CDTF">2023-07-25T06:39:56Z</dcterms:created>
  <dcterms:modified xsi:type="dcterms:W3CDTF">2023-07-30T02:05:48Z</dcterms:modified>
</cp:coreProperties>
</file>